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0" r:id="rId3"/>
    <p:sldId id="264" r:id="rId4"/>
    <p:sldId id="274" r:id="rId5"/>
    <p:sldId id="271" r:id="rId6"/>
    <p:sldId id="259" r:id="rId7"/>
    <p:sldId id="261" r:id="rId8"/>
    <p:sldId id="258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56"/>
    <a:srgbClr val="273445"/>
    <a:srgbClr val="F25245"/>
    <a:srgbClr val="695E78"/>
    <a:srgbClr val="EF6E9A"/>
    <a:srgbClr val="3BBEBE"/>
    <a:srgbClr val="A761D3"/>
    <a:srgbClr val="D45CA6"/>
    <a:srgbClr val="9C5D71"/>
    <a:srgbClr val="D87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88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EDAF6D9-0564-4740-B724-1E2C792E59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5474"/>
          <a:stretch>
            <a:fillRect/>
          </a:stretch>
        </p:blipFill>
        <p:spPr>
          <a:xfrm>
            <a:off x="697706" y="704850"/>
            <a:ext cx="10796587" cy="5448300"/>
          </a:xfr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4E10623-5ADD-466B-9484-C6353DCDB622}"/>
              </a:ext>
            </a:extLst>
          </p:cNvPr>
          <p:cNvSpPr/>
          <p:nvPr/>
        </p:nvSpPr>
        <p:spPr>
          <a:xfrm>
            <a:off x="6622905" y="4170334"/>
            <a:ext cx="2236424" cy="173385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69D875-B53B-4E65-91D3-85963824462C}"/>
              </a:ext>
            </a:extLst>
          </p:cNvPr>
          <p:cNvSpPr/>
          <p:nvPr/>
        </p:nvSpPr>
        <p:spPr>
          <a:xfrm>
            <a:off x="2363637" y="4129320"/>
            <a:ext cx="2001329" cy="8308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7705" y="709644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DBDA-88B7-493D-9B65-582E914C9A41}"/>
              </a:ext>
            </a:extLst>
          </p:cNvPr>
          <p:cNvSpPr txBox="1"/>
          <p:nvPr/>
        </p:nvSpPr>
        <p:spPr>
          <a:xfrm>
            <a:off x="2654142" y="587295"/>
            <a:ext cx="6883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Bus Topology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02921-38BF-4547-B50D-1B5B7AA0D70B}"/>
              </a:ext>
            </a:extLst>
          </p:cNvPr>
          <p:cNvSpPr txBox="1"/>
          <p:nvPr/>
        </p:nvSpPr>
        <p:spPr>
          <a:xfrm>
            <a:off x="4822028" y="2382232"/>
            <a:ext cx="254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Friday, January 24, 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BFF76-27CA-470A-A8DF-B12EA5DBCC76}"/>
              </a:ext>
            </a:extLst>
          </p:cNvPr>
          <p:cNvSpPr txBox="1"/>
          <p:nvPr/>
        </p:nvSpPr>
        <p:spPr>
          <a:xfrm>
            <a:off x="2565086" y="4129320"/>
            <a:ext cx="16033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Presented To:</a:t>
            </a:r>
          </a:p>
          <a:p>
            <a:r>
              <a:rPr lang="en-GB">
                <a:solidFill>
                  <a:schemeClr val="bg1"/>
                </a:solidFill>
              </a:rPr>
              <a:t>Ishan Timilsina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5690D-D916-4530-9CBB-3CF9C0D73A6A}"/>
              </a:ext>
            </a:extLst>
          </p:cNvPr>
          <p:cNvSpPr txBox="1"/>
          <p:nvPr/>
        </p:nvSpPr>
        <p:spPr>
          <a:xfrm>
            <a:off x="6834287" y="4129320"/>
            <a:ext cx="18659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Presenters:</a:t>
            </a:r>
          </a:p>
          <a:p>
            <a:r>
              <a:rPr lang="en-GB" sz="2000" dirty="0"/>
              <a:t>      </a:t>
            </a:r>
            <a:r>
              <a:rPr lang="en-GB" sz="1700" dirty="0">
                <a:solidFill>
                  <a:srgbClr val="0070C0"/>
                </a:solidFill>
              </a:rPr>
              <a:t>/The1337s</a:t>
            </a:r>
          </a:p>
          <a:p>
            <a:r>
              <a:rPr lang="en-GB" dirty="0">
                <a:solidFill>
                  <a:schemeClr val="bg1"/>
                </a:solidFill>
              </a:rPr>
              <a:t>Bikash Paswan</a:t>
            </a:r>
          </a:p>
          <a:p>
            <a:r>
              <a:rPr lang="en-GB" dirty="0">
                <a:solidFill>
                  <a:schemeClr val="bg1"/>
                </a:solidFill>
              </a:rPr>
              <a:t>Hemanta Pokharel</a:t>
            </a:r>
          </a:p>
          <a:p>
            <a:r>
              <a:rPr lang="en-GB" dirty="0">
                <a:solidFill>
                  <a:schemeClr val="bg1"/>
                </a:solidFill>
              </a:rPr>
              <a:t>Hemant Bhandari</a:t>
            </a:r>
          </a:p>
          <a:p>
            <a:r>
              <a:rPr lang="en-GB" dirty="0">
                <a:solidFill>
                  <a:schemeClr val="bg1"/>
                </a:solidFill>
              </a:rPr>
              <a:t>Puskar </a:t>
            </a:r>
            <a:r>
              <a:rPr lang="en-GB" dirty="0" err="1">
                <a:solidFill>
                  <a:schemeClr val="bg1"/>
                </a:solidFill>
              </a:rPr>
              <a:t>Dahal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7AC22C-3227-4B33-9C9B-4C93556CA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33" y="4443733"/>
            <a:ext cx="375028" cy="3386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C4A0AD-351C-40D7-8F5E-C9C6512C86AD}"/>
              </a:ext>
            </a:extLst>
          </p:cNvPr>
          <p:cNvSpPr txBox="1"/>
          <p:nvPr/>
        </p:nvSpPr>
        <p:spPr>
          <a:xfrm>
            <a:off x="5215467" y="2002616"/>
            <a:ext cx="140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Group T1-D</a:t>
            </a:r>
          </a:p>
        </p:txBody>
      </p:sp>
    </p:spTree>
    <p:extLst>
      <p:ext uri="{BB962C8B-B14F-4D97-AF65-F5344CB8AC3E}">
        <p14:creationId xmlns:p14="http://schemas.microsoft.com/office/powerpoint/2010/main" val="835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/>
      <p:bldP spid="15" grpId="0"/>
      <p:bldP spid="16" grpId="0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2678DC0F-0817-4CDE-8390-64012A006D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6452865" y="709773"/>
            <a:ext cx="5035723" cy="5447169"/>
          </a:xfr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1163880" y="1255412"/>
            <a:ext cx="3085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Today’s Topics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6C5BB-5059-48CB-A9DA-377609063A7A}"/>
              </a:ext>
            </a:extLst>
          </p:cNvPr>
          <p:cNvSpPr/>
          <p:nvPr/>
        </p:nvSpPr>
        <p:spPr>
          <a:xfrm>
            <a:off x="1051560" y="2701962"/>
            <a:ext cx="4060314" cy="784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69B9F1-8333-4C3A-933D-B1F9C10587F5}"/>
              </a:ext>
            </a:extLst>
          </p:cNvPr>
          <p:cNvGrpSpPr/>
          <p:nvPr/>
        </p:nvGrpSpPr>
        <p:grpSpPr>
          <a:xfrm>
            <a:off x="1389847" y="4663420"/>
            <a:ext cx="1820714" cy="640026"/>
            <a:chOff x="2183877" y="4228110"/>
            <a:chExt cx="1820714" cy="64002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F16CDD-FADE-4805-BE6A-FA2557096397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F4B9C4-B09D-48EB-A835-7A5740780D77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BB7F17-2EA6-4379-859E-67C5B26CA17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3B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8CFE95-39F1-40CE-9CA5-AA64A43390DC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D3581B-023D-4E27-BA70-993060AB2F91}"/>
                </a:ext>
              </a:extLst>
            </p:cNvPr>
            <p:cNvSpPr txBox="1"/>
            <p:nvPr/>
          </p:nvSpPr>
          <p:spPr>
            <a:xfrm>
              <a:off x="2276335" y="43378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BBEBE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Its Advantages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627245-36A7-429D-8FD9-5AA5521EC1E7}"/>
              </a:ext>
            </a:extLst>
          </p:cNvPr>
          <p:cNvGrpSpPr/>
          <p:nvPr/>
        </p:nvGrpSpPr>
        <p:grpSpPr>
          <a:xfrm>
            <a:off x="3291160" y="4663420"/>
            <a:ext cx="1820714" cy="640026"/>
            <a:chOff x="2183877" y="4228110"/>
            <a:chExt cx="1820714" cy="64002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18AC25-E2FA-43F0-9128-0C5B9AA5465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C822154-E7D2-488E-B29B-CD07DF5EBCC8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2D77126-6C51-443F-87EE-27A658CC0639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D87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2F2CF3-21BB-41F6-93F3-0ABB1105F26B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C67DB2-B0E1-4CC6-9F97-2169051163F8}"/>
                </a:ext>
              </a:extLst>
            </p:cNvPr>
            <p:cNvSpPr txBox="1"/>
            <p:nvPr/>
          </p:nvSpPr>
          <p:spPr>
            <a:xfrm>
              <a:off x="2226220" y="43378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D8717B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Disadvantages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D60718-3027-40EE-AF08-597F73D6BA64}"/>
              </a:ext>
            </a:extLst>
          </p:cNvPr>
          <p:cNvGrpSpPr/>
          <p:nvPr/>
        </p:nvGrpSpPr>
        <p:grpSpPr>
          <a:xfrm>
            <a:off x="1389847" y="3940515"/>
            <a:ext cx="1820714" cy="640026"/>
            <a:chOff x="2183877" y="4228110"/>
            <a:chExt cx="1820714" cy="6400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6104B2-668E-41AB-82AB-0EFDB7B822D3}"/>
                </a:ext>
              </a:extLst>
            </p:cNvPr>
            <p:cNvSpPr txBox="1"/>
            <p:nvPr/>
          </p:nvSpPr>
          <p:spPr>
            <a:xfrm>
              <a:off x="2331375" y="4329532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Its Types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898B45-D4EC-4830-91BE-7F3833C7054A}"/>
              </a:ext>
            </a:extLst>
          </p:cNvPr>
          <p:cNvGrpSpPr/>
          <p:nvPr/>
        </p:nvGrpSpPr>
        <p:grpSpPr>
          <a:xfrm>
            <a:off x="3291160" y="3940515"/>
            <a:ext cx="1820714" cy="640026"/>
            <a:chOff x="2183877" y="4228110"/>
            <a:chExt cx="1820714" cy="6400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DA442C-7758-4313-BC40-086BCC045AC7}"/>
                </a:ext>
              </a:extLst>
            </p:cNvPr>
            <p:cNvSpPr txBox="1"/>
            <p:nvPr/>
          </p:nvSpPr>
          <p:spPr>
            <a:xfrm>
              <a:off x="2214206" y="4329532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Bus Topology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ADFA7-9137-43B6-ACC8-334AB866EBBF}"/>
              </a:ext>
            </a:extLst>
          </p:cNvPr>
          <p:cNvGrpSpPr/>
          <p:nvPr/>
        </p:nvGrpSpPr>
        <p:grpSpPr>
          <a:xfrm>
            <a:off x="1389847" y="3193442"/>
            <a:ext cx="1820714" cy="640026"/>
            <a:chOff x="2183877" y="4228110"/>
            <a:chExt cx="1820714" cy="6400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489CE8-0F2E-4404-B0FF-9CA13857496B}"/>
                </a:ext>
              </a:extLst>
            </p:cNvPr>
            <p:cNvSpPr txBox="1"/>
            <p:nvPr/>
          </p:nvSpPr>
          <p:spPr>
            <a:xfrm>
              <a:off x="2331376" y="4347394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Network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9B698E-F597-4C53-A17D-6272C5669FBE}"/>
              </a:ext>
            </a:extLst>
          </p:cNvPr>
          <p:cNvGrpSpPr/>
          <p:nvPr/>
        </p:nvGrpSpPr>
        <p:grpSpPr>
          <a:xfrm>
            <a:off x="3291160" y="3193442"/>
            <a:ext cx="1820714" cy="640026"/>
            <a:chOff x="2183877" y="4228110"/>
            <a:chExt cx="1820714" cy="6400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5C7DB69-99F0-4CA3-A8B6-62A55953E6D3}"/>
                </a:ext>
              </a:extLst>
            </p:cNvPr>
            <p:cNvSpPr txBox="1"/>
            <p:nvPr/>
          </p:nvSpPr>
          <p:spPr>
            <a:xfrm>
              <a:off x="2202807" y="4269958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Network Topology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851E6-4D93-4808-875B-521FE45F88B6}"/>
              </a:ext>
            </a:extLst>
          </p:cNvPr>
          <p:cNvSpPr/>
          <p:nvPr/>
        </p:nvSpPr>
        <p:spPr>
          <a:xfrm>
            <a:off x="112966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CA526-6677-4417-AB92-4A5730C2CFBB}"/>
              </a:ext>
            </a:extLst>
          </p:cNvPr>
          <p:cNvGrpSpPr/>
          <p:nvPr/>
        </p:nvGrpSpPr>
        <p:grpSpPr>
          <a:xfrm>
            <a:off x="1246395" y="3655797"/>
            <a:ext cx="2855019" cy="1173313"/>
            <a:chOff x="1246395" y="3655797"/>
            <a:chExt cx="2855019" cy="1173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1E12B-F817-436F-94E2-5F7731E01E0A}"/>
                </a:ext>
              </a:extLst>
            </p:cNvPr>
            <p:cNvSpPr txBox="1"/>
            <p:nvPr/>
          </p:nvSpPr>
          <p:spPr>
            <a:xfrm>
              <a:off x="1246395" y="4090446"/>
              <a:ext cx="28550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Phone, Computer and TV connected to a single network (Home Network) via cables, Wi-Fi, Bluetooth Etc.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879957-CD43-4A95-845A-AE2DBCE441EC}"/>
                </a:ext>
              </a:extLst>
            </p:cNvPr>
            <p:cNvSpPr txBox="1"/>
            <p:nvPr/>
          </p:nvSpPr>
          <p:spPr>
            <a:xfrm>
              <a:off x="1263066" y="3655797"/>
              <a:ext cx="2755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Local Area Network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46335" y="282892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696403" y="22774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18145" y="3967162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65696" y="45185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9CF0A-4D9B-42A8-BDD0-D22963B1A7A3}"/>
              </a:ext>
            </a:extLst>
          </p:cNvPr>
          <p:cNvSpPr/>
          <p:nvPr/>
        </p:nvSpPr>
        <p:spPr>
          <a:xfrm>
            <a:off x="454342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FBED71-B48C-4C31-BD90-1A57671E60D6}"/>
              </a:ext>
            </a:extLst>
          </p:cNvPr>
          <p:cNvGrpSpPr/>
          <p:nvPr/>
        </p:nvGrpSpPr>
        <p:grpSpPr>
          <a:xfrm>
            <a:off x="4281091" y="3656036"/>
            <a:ext cx="3719988" cy="957630"/>
            <a:chOff x="4281091" y="3656036"/>
            <a:chExt cx="3719988" cy="9576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486746-4BC5-4B66-9B57-DC9289CB4A5E}"/>
                </a:ext>
              </a:extLst>
            </p:cNvPr>
            <p:cNvSpPr txBox="1"/>
            <p:nvPr/>
          </p:nvSpPr>
          <p:spPr>
            <a:xfrm>
              <a:off x="4660155" y="4090446"/>
              <a:ext cx="2855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Cable TV network, Telephone networks Etc.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BED11-9D5E-498B-95B8-CA1C624F3D37}"/>
                </a:ext>
              </a:extLst>
            </p:cNvPr>
            <p:cNvSpPr txBox="1"/>
            <p:nvPr/>
          </p:nvSpPr>
          <p:spPr>
            <a:xfrm>
              <a:off x="4281091" y="3656036"/>
              <a:ext cx="37199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Metropolitan Area Network 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7D2F38-127E-488B-9382-9575A01F1973}"/>
              </a:ext>
            </a:extLst>
          </p:cNvPr>
          <p:cNvCxnSpPr>
            <a:cxnSpLocks/>
          </p:cNvCxnSpPr>
          <p:nvPr/>
        </p:nvCxnSpPr>
        <p:spPr>
          <a:xfrm>
            <a:off x="4560095" y="2828924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A4A32-10BE-4B54-9C84-40C9B34C1334}"/>
              </a:ext>
            </a:extLst>
          </p:cNvPr>
          <p:cNvCxnSpPr>
            <a:cxnSpLocks/>
          </p:cNvCxnSpPr>
          <p:nvPr/>
        </p:nvCxnSpPr>
        <p:spPr>
          <a:xfrm rot="16200000">
            <a:off x="5110163" y="22774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3DF652-D686-4680-A890-91D4BEE50FA6}"/>
              </a:ext>
            </a:extLst>
          </p:cNvPr>
          <p:cNvCxnSpPr>
            <a:cxnSpLocks/>
          </p:cNvCxnSpPr>
          <p:nvPr/>
        </p:nvCxnSpPr>
        <p:spPr>
          <a:xfrm rot="10800000">
            <a:off x="7631905" y="3967162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0E53A-D49B-46BA-BDED-AB6DFD5C2A4A}"/>
              </a:ext>
            </a:extLst>
          </p:cNvPr>
          <p:cNvCxnSpPr>
            <a:cxnSpLocks/>
          </p:cNvCxnSpPr>
          <p:nvPr/>
        </p:nvCxnSpPr>
        <p:spPr>
          <a:xfrm rot="5400000">
            <a:off x="7081837" y="45185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03D2D-7F33-4B2F-831C-E2D6A22555F6}"/>
              </a:ext>
            </a:extLst>
          </p:cNvPr>
          <p:cNvSpPr/>
          <p:nvPr/>
        </p:nvSpPr>
        <p:spPr>
          <a:xfrm>
            <a:off x="7954804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6EC465-20A4-4DB2-A909-DBF0129E330F}"/>
              </a:ext>
            </a:extLst>
          </p:cNvPr>
          <p:cNvGrpSpPr/>
          <p:nvPr/>
        </p:nvGrpSpPr>
        <p:grpSpPr>
          <a:xfrm>
            <a:off x="8071534" y="3655797"/>
            <a:ext cx="2855019" cy="957869"/>
            <a:chOff x="8071534" y="3655797"/>
            <a:chExt cx="2855019" cy="9578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0A5ADA-D5CD-4A2F-9675-325016681CE5}"/>
                </a:ext>
              </a:extLst>
            </p:cNvPr>
            <p:cNvSpPr txBox="1"/>
            <p:nvPr/>
          </p:nvSpPr>
          <p:spPr>
            <a:xfrm>
              <a:off x="8071534" y="4090446"/>
              <a:ext cx="2855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Internet is the best example of Wide Area Network.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D8561F-57CF-47CD-9005-1775EC48A16D}"/>
                </a:ext>
              </a:extLst>
            </p:cNvPr>
            <p:cNvSpPr txBox="1"/>
            <p:nvPr/>
          </p:nvSpPr>
          <p:spPr>
            <a:xfrm>
              <a:off x="8154193" y="3655797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Wide Area Network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E41894-2A27-489C-AF85-64069E979DFD}"/>
              </a:ext>
            </a:extLst>
          </p:cNvPr>
          <p:cNvCxnSpPr>
            <a:cxnSpLocks/>
          </p:cNvCxnSpPr>
          <p:nvPr/>
        </p:nvCxnSpPr>
        <p:spPr>
          <a:xfrm>
            <a:off x="7971474" y="2828924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26B02-6431-4726-9193-DF35C7B53317}"/>
              </a:ext>
            </a:extLst>
          </p:cNvPr>
          <p:cNvCxnSpPr>
            <a:cxnSpLocks/>
          </p:cNvCxnSpPr>
          <p:nvPr/>
        </p:nvCxnSpPr>
        <p:spPr>
          <a:xfrm rot="16200000">
            <a:off x="8521542" y="22774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903EE-60BE-4708-A2AF-FDD5FD2F2093}"/>
              </a:ext>
            </a:extLst>
          </p:cNvPr>
          <p:cNvCxnSpPr>
            <a:cxnSpLocks/>
          </p:cNvCxnSpPr>
          <p:nvPr/>
        </p:nvCxnSpPr>
        <p:spPr>
          <a:xfrm rot="10800000">
            <a:off x="11043284" y="3967162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0A5D43-3585-4E4E-B70D-111E31104AF8}"/>
              </a:ext>
            </a:extLst>
          </p:cNvPr>
          <p:cNvCxnSpPr>
            <a:cxnSpLocks/>
          </p:cNvCxnSpPr>
          <p:nvPr/>
        </p:nvCxnSpPr>
        <p:spPr>
          <a:xfrm rot="5400000">
            <a:off x="10493216" y="45185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18FC2E-4BDA-42B6-87D0-B488A86F7ACD}"/>
              </a:ext>
            </a:extLst>
          </p:cNvPr>
          <p:cNvSpPr txBox="1"/>
          <p:nvPr/>
        </p:nvSpPr>
        <p:spPr>
          <a:xfrm>
            <a:off x="3901403" y="763590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E98EB8-5EFD-4DDD-9723-BDA0083DCB01}"/>
              </a:ext>
            </a:extLst>
          </p:cNvPr>
          <p:cNvSpPr txBox="1"/>
          <p:nvPr/>
        </p:nvSpPr>
        <p:spPr>
          <a:xfrm>
            <a:off x="2205996" y="1466491"/>
            <a:ext cx="778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 network is a collection of computers, servers, mainframes, network devices, peripherals, or other devices connected to one another to allow the sharing of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76512-2AAF-416B-9508-1BF29CBC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6" b="97778" l="9778" r="89778">
                        <a14:foregroundMark x1="76444" y1="44000" x2="38222" y2="7111"/>
                        <a14:foregroundMark x1="38222" y1="7111" x2="38222" y2="7111"/>
                        <a14:foregroundMark x1="57778" y1="32444" x2="57778" y2="44889"/>
                        <a14:foregroundMark x1="41778" y1="35556" x2="56000" y2="24444"/>
                        <a14:foregroundMark x1="55556" y1="32444" x2="45333" y2="60889"/>
                        <a14:foregroundMark x1="32444" y1="90667" x2="64444" y2="77778"/>
                        <a14:foregroundMark x1="64000" y1="92444" x2="41778" y2="89778"/>
                        <a14:foregroundMark x1="52889" y1="98222" x2="52889" y2="98222"/>
                        <a14:foregroundMark x1="56000" y1="84444" x2="59556" y2="56889"/>
                        <a14:foregroundMark x1="67111" y1="74667" x2="67111" y2="56889"/>
                        <a14:foregroundMark x1="52889" y1="76889" x2="52000" y2="48444"/>
                        <a14:foregroundMark x1="43556" y1="66667" x2="42667" y2="45778"/>
                        <a14:foregroundMark x1="40889" y1="66222" x2="41778" y2="29778"/>
                        <a14:foregroundMark x1="36000" y1="62667" x2="43556" y2="44000"/>
                        <a14:foregroundMark x1="37778" y1="72889" x2="37778" y2="45778"/>
                        <a14:foregroundMark x1="36889" y1="74667" x2="35111" y2="50667"/>
                        <a14:foregroundMark x1="41778" y1="44889" x2="36889" y2="32889"/>
                        <a14:foregroundMark x1="54667" y1="3556" x2="54667" y2="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6" y="2974110"/>
            <a:ext cx="662371" cy="6623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4E7547-BCF8-4169-A09F-2A9B72E27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51" b="91435" l="4535" r="95349">
                        <a14:foregroundMark x1="43605" y1="17353" x2="36395" y2="16796"/>
                        <a14:foregroundMark x1="36395" y1="16796" x2="28372" y2="19132"/>
                        <a14:foregroundMark x1="28372" y1="19132" x2="21512" y2="24249"/>
                        <a14:foregroundMark x1="21512" y1="24249" x2="17442" y2="34372"/>
                        <a14:foregroundMark x1="17442" y1="34372" x2="16860" y2="44939"/>
                        <a14:foregroundMark x1="16860" y1="44939" x2="23837" y2="62291"/>
                        <a14:foregroundMark x1="23837" y1="62291" x2="41512" y2="74305"/>
                        <a14:foregroundMark x1="41512" y1="74305" x2="62326" y2="78532"/>
                        <a14:foregroundMark x1="62326" y1="78532" x2="73372" y2="77086"/>
                        <a14:foregroundMark x1="73372" y1="77086" x2="79302" y2="73081"/>
                        <a14:foregroundMark x1="79302" y1="73081" x2="83721" y2="64850"/>
                        <a14:foregroundMark x1="83721" y1="64850" x2="83488" y2="52503"/>
                        <a14:foregroundMark x1="83488" y1="52503" x2="68372" y2="33370"/>
                        <a14:foregroundMark x1="68372" y1="33370" x2="42326" y2="19689"/>
                        <a14:foregroundMark x1="36163" y1="33148" x2="38023" y2="48832"/>
                        <a14:foregroundMark x1="38023" y1="48832" x2="41860" y2="55840"/>
                        <a14:foregroundMark x1="41860" y1="55840" x2="48140" y2="60067"/>
                        <a14:foregroundMark x1="48140" y1="60067" x2="57209" y2="61958"/>
                        <a14:foregroundMark x1="57209" y1="61958" x2="65000" y2="61513"/>
                        <a14:foregroundMark x1="65000" y1="61513" x2="65116" y2="61068"/>
                        <a14:foregroundMark x1="44302" y1="26919" x2="50581" y2="46385"/>
                        <a14:foregroundMark x1="50581" y1="46385" x2="55930" y2="49833"/>
                        <a14:foregroundMark x1="70581" y1="26696" x2="53256" y2="17575"/>
                        <a14:foregroundMark x1="53256" y1="17575" x2="36744" y2="16129"/>
                        <a14:foregroundMark x1="36744" y1="16129" x2="29419" y2="17464"/>
                        <a14:foregroundMark x1="29419" y1="17464" x2="16395" y2="26474"/>
                        <a14:foregroundMark x1="16395" y1="26474" x2="12209" y2="33148"/>
                        <a14:foregroundMark x1="12209" y1="33148" x2="10930" y2="40489"/>
                        <a14:foregroundMark x1="10930" y1="40489" x2="14419" y2="58398"/>
                        <a14:foregroundMark x1="14419" y1="58398" x2="21512" y2="73081"/>
                        <a14:foregroundMark x1="21512" y1="73081" x2="27558" y2="77976"/>
                        <a14:foregroundMark x1="27558" y1="77976" x2="44767" y2="83092"/>
                        <a14:foregroundMark x1="44767" y1="83092" x2="61628" y2="84205"/>
                        <a14:foregroundMark x1="61628" y1="84205" x2="69535" y2="83092"/>
                        <a14:foregroundMark x1="69535" y1="83092" x2="76744" y2="78754"/>
                        <a14:foregroundMark x1="76744" y1="78754" x2="81512" y2="72970"/>
                        <a14:foregroundMark x1="81512" y1="72970" x2="86628" y2="58732"/>
                        <a14:foregroundMark x1="86628" y1="58732" x2="84651" y2="44939"/>
                        <a14:foregroundMark x1="84651" y1="44939" x2="78140" y2="31034"/>
                        <a14:foregroundMark x1="78140" y1="31034" x2="70814" y2="25028"/>
                        <a14:foregroundMark x1="70814" y1="25028" x2="64186" y2="22247"/>
                        <a14:foregroundMark x1="64186" y1="22247" x2="64070" y2="22247"/>
                        <a14:foregroundMark x1="9186" y1="36151" x2="8256" y2="52725"/>
                        <a14:foregroundMark x1="8256" y1="52725" x2="9651" y2="59622"/>
                        <a14:foregroundMark x1="9651" y1="59622" x2="13837" y2="65184"/>
                        <a14:foregroundMark x1="8023" y1="37820" x2="8140" y2="60178"/>
                        <a14:foregroundMark x1="8140" y1="60178" x2="9884" y2="64182"/>
                        <a14:foregroundMark x1="6860" y1="42937" x2="7326" y2="59066"/>
                        <a14:foregroundMark x1="7326" y1="59066" x2="8023" y2="59956"/>
                        <a14:foregroundMark x1="4651" y1="50389" x2="5698" y2="45384"/>
                        <a14:foregroundMark x1="48372" y1="8899" x2="38140" y2="12236"/>
                        <a14:foregroundMark x1="56512" y1="6118" x2="48953" y2="6229"/>
                        <a14:foregroundMark x1="48953" y1="6229" x2="48372" y2="5451"/>
                        <a14:foregroundMark x1="89884" y1="34149" x2="93140" y2="49833"/>
                        <a14:foregroundMark x1="93140" y1="49833" x2="91395" y2="57063"/>
                        <a14:foregroundMark x1="91395" y1="57063" x2="83837" y2="62180"/>
                        <a14:foregroundMark x1="83837" y1="62180" x2="79070" y2="58065"/>
                        <a14:foregroundMark x1="95349" y1="45273" x2="93953" y2="55506"/>
                        <a14:foregroundMark x1="39070" y1="89766" x2="53605" y2="91435"/>
                        <a14:foregroundMark x1="53605" y1="91435" x2="61860" y2="88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82" y="2951346"/>
            <a:ext cx="673892" cy="7044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2CEA09-CCFA-447B-BDAE-A18A8B47E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7778" l="6667" r="95556">
                        <a14:foregroundMark x1="9778" y1="44889" x2="11556" y2="42667"/>
                        <a14:foregroundMark x1="92000" y1="50222" x2="88889" y2="38667"/>
                        <a14:foregroundMark x1="92889" y1="64000" x2="92889" y2="64000"/>
                        <a14:foregroundMark x1="10222" y1="68889" x2="8444" y2="91556"/>
                        <a14:foregroundMark x1="8444" y1="91556" x2="31111" y2="95111"/>
                        <a14:foregroundMark x1="31111" y1="95111" x2="31556" y2="95111"/>
                        <a14:foregroundMark x1="6667" y1="78222" x2="6667" y2="95111"/>
                        <a14:foregroundMark x1="12000" y1="97778" x2="31111" y2="94667"/>
                        <a14:foregroundMark x1="28889" y1="94667" x2="37778" y2="94222"/>
                        <a14:foregroundMark x1="61778" y1="11556" x2="78667" y2="4000"/>
                        <a14:foregroundMark x1="89333" y1="4000" x2="94222" y2="18222"/>
                        <a14:foregroundMark x1="95556" y1="20444" x2="95556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30" y="2940205"/>
            <a:ext cx="707226" cy="7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3" grpId="0" animBg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F9EAF8-74BF-46C7-999B-F74DF8BF75B7}"/>
              </a:ext>
            </a:extLst>
          </p:cNvPr>
          <p:cNvSpPr txBox="1"/>
          <p:nvPr/>
        </p:nvSpPr>
        <p:spPr>
          <a:xfrm>
            <a:off x="1119430" y="1280812"/>
            <a:ext cx="4171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Network</a:t>
            </a:r>
          </a:p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Topology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47D44-2474-43B0-BA20-00C38F987F79}"/>
              </a:ext>
            </a:extLst>
          </p:cNvPr>
          <p:cNvSpPr txBox="1"/>
          <p:nvPr/>
        </p:nvSpPr>
        <p:spPr>
          <a:xfrm>
            <a:off x="1119429" y="2729637"/>
            <a:ext cx="3985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Network Topology is the schematic description of a network arrangement, connecting various nodes(sender and receiver) through lines of connection.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BC33D2-CC15-493F-83EF-BEFF88E35F6C}"/>
              </a:ext>
            </a:extLst>
          </p:cNvPr>
          <p:cNvGrpSpPr/>
          <p:nvPr/>
        </p:nvGrpSpPr>
        <p:grpSpPr>
          <a:xfrm>
            <a:off x="5429250" y="2354699"/>
            <a:ext cx="3028950" cy="1131451"/>
            <a:chOff x="6096000" y="2065583"/>
            <a:chExt cx="3028950" cy="11314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0A5390-A9C3-47F1-9DC3-D66CE8476301}"/>
                </a:ext>
              </a:extLst>
            </p:cNvPr>
            <p:cNvSpPr txBox="1"/>
            <p:nvPr/>
          </p:nvSpPr>
          <p:spPr>
            <a:xfrm>
              <a:off x="6096000" y="2489148"/>
              <a:ext cx="28003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Actual layout of the computer cables.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8A1BC-043E-4D7D-A15E-5FD1C4895950}"/>
                </a:ext>
              </a:extLst>
            </p:cNvPr>
            <p:cNvSpPr txBox="1"/>
            <p:nvPr/>
          </p:nvSpPr>
          <p:spPr>
            <a:xfrm>
              <a:off x="6096000" y="2065583"/>
              <a:ext cx="3028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01. Physical Topology</a:t>
              </a:r>
              <a:endParaRPr lang="en-US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17DA0B-555E-4877-8128-E78797396628}"/>
              </a:ext>
            </a:extLst>
          </p:cNvPr>
          <p:cNvGrpSpPr/>
          <p:nvPr/>
        </p:nvGrpSpPr>
        <p:grpSpPr>
          <a:xfrm>
            <a:off x="8458200" y="3650099"/>
            <a:ext cx="2914650" cy="1131451"/>
            <a:chOff x="6096000" y="2065583"/>
            <a:chExt cx="2914650" cy="11314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A562E2-CAED-454C-A4F5-390860A6C275}"/>
                </a:ext>
              </a:extLst>
            </p:cNvPr>
            <p:cNvSpPr txBox="1"/>
            <p:nvPr/>
          </p:nvSpPr>
          <p:spPr>
            <a:xfrm>
              <a:off x="6096000" y="2489148"/>
              <a:ext cx="28003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way device actually communicate internally.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3D6344-E589-442D-9D0A-5D3515FAC7D2}"/>
                </a:ext>
              </a:extLst>
            </p:cNvPr>
            <p:cNvSpPr txBox="1"/>
            <p:nvPr/>
          </p:nvSpPr>
          <p:spPr>
            <a:xfrm>
              <a:off x="6096000" y="2065583"/>
              <a:ext cx="2914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02. Logical Topology</a:t>
              </a:r>
              <a:endParaRPr lang="en-US" b="1" dirty="0">
                <a:solidFill>
                  <a:srgbClr val="9C5D7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5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E512535-CFAF-4057-A3D8-B9635C852FF8}"/>
              </a:ext>
            </a:extLst>
          </p:cNvPr>
          <p:cNvSpPr/>
          <p:nvPr/>
        </p:nvSpPr>
        <p:spPr>
          <a:xfrm>
            <a:off x="9050539" y="4251397"/>
            <a:ext cx="1013792" cy="101379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DE95F8E-9F18-4C8D-A4BE-850D2748C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49" y="4304505"/>
            <a:ext cx="1011482" cy="9792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9000533-F69D-4167-9841-F6879E41A3A7}"/>
              </a:ext>
            </a:extLst>
          </p:cNvPr>
          <p:cNvSpPr/>
          <p:nvPr/>
        </p:nvSpPr>
        <p:spPr>
          <a:xfrm>
            <a:off x="5589104" y="4270011"/>
            <a:ext cx="1013792" cy="9951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8FA4697-773A-4CE4-8686-7B73C30C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21" y="4025099"/>
            <a:ext cx="1158758" cy="1594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FA983B-7D0A-4CDE-A1E2-CAD7B7ACE27B}"/>
              </a:ext>
            </a:extLst>
          </p:cNvPr>
          <p:cNvSpPr/>
          <p:nvPr/>
        </p:nvSpPr>
        <p:spPr>
          <a:xfrm>
            <a:off x="5575234" y="2138655"/>
            <a:ext cx="1013792" cy="1013792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601F2E-07E3-47CC-993D-3649579E8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04" y="2155128"/>
            <a:ext cx="1013792" cy="9808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FA76865-077C-45C2-92AB-873AE187B019}"/>
              </a:ext>
            </a:extLst>
          </p:cNvPr>
          <p:cNvSpPr/>
          <p:nvPr/>
        </p:nvSpPr>
        <p:spPr>
          <a:xfrm>
            <a:off x="2205995" y="2138655"/>
            <a:ext cx="1013792" cy="1013792"/>
          </a:xfrm>
          <a:prstGeom prst="ellipse">
            <a:avLst/>
          </a:prstGeom>
          <a:solidFill>
            <a:srgbClr val="F2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31FE5-944D-400F-807C-AEFA2AEC82BB}"/>
              </a:ext>
            </a:extLst>
          </p:cNvPr>
          <p:cNvSpPr txBox="1"/>
          <p:nvPr/>
        </p:nvSpPr>
        <p:spPr>
          <a:xfrm>
            <a:off x="1368040" y="3228647"/>
            <a:ext cx="268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Bus Topology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AAAB7-960A-449F-AA09-C0AD6DD90D60}"/>
              </a:ext>
            </a:extLst>
          </p:cNvPr>
          <p:cNvSpPr txBox="1"/>
          <p:nvPr/>
        </p:nvSpPr>
        <p:spPr>
          <a:xfrm>
            <a:off x="4737279" y="3228647"/>
            <a:ext cx="268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Ring Topology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2212D9-F58B-40A1-8005-63861ECE0890}"/>
              </a:ext>
            </a:extLst>
          </p:cNvPr>
          <p:cNvSpPr/>
          <p:nvPr/>
        </p:nvSpPr>
        <p:spPr>
          <a:xfrm>
            <a:off x="9050539" y="2138655"/>
            <a:ext cx="1013792" cy="1013792"/>
          </a:xfrm>
          <a:prstGeom prst="ellipse">
            <a:avLst/>
          </a:prstGeom>
          <a:solidFill>
            <a:srgbClr val="27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262A-9EE9-4795-8C79-086EDFEC13B4}"/>
              </a:ext>
            </a:extLst>
          </p:cNvPr>
          <p:cNvSpPr txBox="1"/>
          <p:nvPr/>
        </p:nvSpPr>
        <p:spPr>
          <a:xfrm>
            <a:off x="8212584" y="3228647"/>
            <a:ext cx="268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 Topology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0E4C9-D19D-4C90-AA38-336EDA9D56BE}"/>
              </a:ext>
            </a:extLst>
          </p:cNvPr>
          <p:cNvSpPr txBox="1"/>
          <p:nvPr/>
        </p:nvSpPr>
        <p:spPr>
          <a:xfrm>
            <a:off x="2205996" y="789516"/>
            <a:ext cx="7780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Types of Network Topology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EF418D-799E-473F-B4E6-21DA61DA417D}"/>
              </a:ext>
            </a:extLst>
          </p:cNvPr>
          <p:cNvSpPr/>
          <p:nvPr/>
        </p:nvSpPr>
        <p:spPr>
          <a:xfrm>
            <a:off x="2205995" y="4270011"/>
            <a:ext cx="1013792" cy="1013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F76DD-6460-4A35-8D36-67B2BFCB019B}"/>
              </a:ext>
            </a:extLst>
          </p:cNvPr>
          <p:cNvSpPr txBox="1"/>
          <p:nvPr/>
        </p:nvSpPr>
        <p:spPr>
          <a:xfrm>
            <a:off x="1643046" y="5401837"/>
            <a:ext cx="213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Mesh Topology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5741C8-0DE0-49C5-BEBB-4320AB0EE14F}"/>
              </a:ext>
            </a:extLst>
          </p:cNvPr>
          <p:cNvSpPr txBox="1"/>
          <p:nvPr/>
        </p:nvSpPr>
        <p:spPr>
          <a:xfrm>
            <a:off x="5099894" y="5401837"/>
            <a:ext cx="1992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92D050"/>
                </a:solidFill>
              </a:rPr>
              <a:t>Tree Topology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846C7-756B-4821-9418-8DF5D21974EC}"/>
              </a:ext>
            </a:extLst>
          </p:cNvPr>
          <p:cNvSpPr txBox="1"/>
          <p:nvPr/>
        </p:nvSpPr>
        <p:spPr>
          <a:xfrm>
            <a:off x="8399424" y="5401837"/>
            <a:ext cx="2316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Hybrid Topology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D02B09-5A6A-450F-A1C0-3E5219C67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57" y="2326728"/>
            <a:ext cx="659065" cy="6376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F48E2E-C595-48B5-BE7F-51641A149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90" y="2280147"/>
            <a:ext cx="794379" cy="768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B9B61F-A13F-4512-82C6-60A3C5219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89" y="4409480"/>
            <a:ext cx="914400" cy="8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4" grpId="0" animBg="1"/>
      <p:bldP spid="6" grpId="0"/>
      <p:bldP spid="12" grpId="0"/>
      <p:bldP spid="13" grpId="0" animBg="1"/>
      <p:bldP spid="16" grpId="0"/>
      <p:bldP spid="17" grpId="0"/>
      <p:bldP spid="2" grpId="0" animBg="1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BE86A8F-FC44-40CF-9369-1230DC0A973C}"/>
              </a:ext>
            </a:extLst>
          </p:cNvPr>
          <p:cNvSpPr txBox="1"/>
          <p:nvPr/>
        </p:nvSpPr>
        <p:spPr>
          <a:xfrm>
            <a:off x="6535972" y="1255412"/>
            <a:ext cx="4956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Bus Topology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40BF4-42A1-49AB-91C0-9CCA5B96A693}"/>
              </a:ext>
            </a:extLst>
          </p:cNvPr>
          <p:cNvSpPr txBox="1"/>
          <p:nvPr/>
        </p:nvSpPr>
        <p:spPr>
          <a:xfrm>
            <a:off x="6535972" y="1958313"/>
            <a:ext cx="4556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 bus network is a network topology in which nodes are directly connected to a common half-duplex link called a bus.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49F2-83F3-48C4-8639-AD0D1470E12D}"/>
              </a:ext>
            </a:extLst>
          </p:cNvPr>
          <p:cNvSpPr txBox="1"/>
          <p:nvPr/>
        </p:nvSpPr>
        <p:spPr>
          <a:xfrm>
            <a:off x="6535972" y="2789310"/>
            <a:ext cx="4779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01.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Uses a trunk or backbone to which all of the computer in the network connect.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688E95-DE83-49E8-922C-40663BB61D08}"/>
              </a:ext>
            </a:extLst>
          </p:cNvPr>
          <p:cNvSpPr txBox="1"/>
          <p:nvPr/>
        </p:nvSpPr>
        <p:spPr>
          <a:xfrm>
            <a:off x="6535972" y="4486192"/>
            <a:ext cx="4779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03. </a:t>
            </a:r>
            <a:r>
              <a:rPr lang="en-US" sz="2000" dirty="0">
                <a:latin typeface="Tw Cen MT" panose="020B0602020104020603" pitchFamily="34" charset="0"/>
              </a:rPr>
              <a:t>Co-axial</a:t>
            </a:r>
            <a:r>
              <a:rPr lang="en-US" sz="2000" dirty="0"/>
              <a:t> cabling were popular option year ago.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B8EC50-2E37-461A-81AF-5927B76C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0" y="2201467"/>
            <a:ext cx="5377543" cy="26887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8A7A71-8BE0-48CA-AEDA-2F221C5E9E25}"/>
              </a:ext>
            </a:extLst>
          </p:cNvPr>
          <p:cNvSpPr txBox="1"/>
          <p:nvPr/>
        </p:nvSpPr>
        <p:spPr>
          <a:xfrm>
            <a:off x="6525086" y="3655195"/>
            <a:ext cx="4779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02.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 connect to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this backbone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T-connector.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CA221438-002E-488F-8149-D352CA31E8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r="20743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673E38-BEC4-4B2D-BCB3-81068AE19FA2}"/>
              </a:ext>
            </a:extLst>
          </p:cNvPr>
          <p:cNvSpPr/>
          <p:nvPr/>
        </p:nvSpPr>
        <p:spPr>
          <a:xfrm>
            <a:off x="8297068" y="704849"/>
            <a:ext cx="3191154" cy="5445919"/>
          </a:xfrm>
          <a:prstGeom prst="rect">
            <a:avLst/>
          </a:prstGeom>
          <a:gradFill>
            <a:gsLst>
              <a:gs pos="0">
                <a:srgbClr val="F25245">
                  <a:alpha val="40000"/>
                </a:srgbClr>
              </a:gs>
              <a:gs pos="100000">
                <a:srgbClr val="27344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6F18BF-1414-4E73-89E4-3B0D58EF7111}"/>
              </a:ext>
            </a:extLst>
          </p:cNvPr>
          <p:cNvGrpSpPr/>
          <p:nvPr/>
        </p:nvGrpSpPr>
        <p:grpSpPr>
          <a:xfrm>
            <a:off x="1147197" y="3535734"/>
            <a:ext cx="2743200" cy="1175763"/>
            <a:chOff x="1331653" y="3888281"/>
            <a:chExt cx="2743200" cy="117576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63B68F3-E51A-4585-93FA-41819659787F}"/>
                </a:ext>
              </a:extLst>
            </p:cNvPr>
            <p:cNvGrpSpPr/>
            <p:nvPr/>
          </p:nvGrpSpPr>
          <p:grpSpPr>
            <a:xfrm>
              <a:off x="1331653" y="3888281"/>
              <a:ext cx="2743200" cy="1175763"/>
              <a:chOff x="1331653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03F7C95-BE14-4705-A7B6-456201A3C025}"/>
                  </a:ext>
                </a:extLst>
              </p:cNvPr>
              <p:cNvSpPr/>
              <p:nvPr/>
            </p:nvSpPr>
            <p:spPr>
              <a:xfrm>
                <a:off x="1331653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DB01BC5-8807-4202-B527-00D7A798477F}"/>
                  </a:ext>
                </a:extLst>
              </p:cNvPr>
              <p:cNvSpPr/>
              <p:nvPr/>
            </p:nvSpPr>
            <p:spPr>
              <a:xfrm>
                <a:off x="3474086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76CEAA-2DA7-4D9B-850B-35290C26E32D}"/>
                </a:ext>
              </a:extLst>
            </p:cNvPr>
            <p:cNvSpPr txBox="1"/>
            <p:nvPr/>
          </p:nvSpPr>
          <p:spPr>
            <a:xfrm>
              <a:off x="3597778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99BC5-1F44-404A-A92C-F679CE0B80F2}"/>
                </a:ext>
              </a:extLst>
            </p:cNvPr>
            <p:cNvSpPr txBox="1"/>
            <p:nvPr/>
          </p:nvSpPr>
          <p:spPr>
            <a:xfrm>
              <a:off x="1403329" y="4006282"/>
              <a:ext cx="26329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The linear architecture is very simple and reliable</a:t>
              </a:r>
              <a:endParaRPr lang="en-US" sz="14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991EF1-52F3-4A83-9FA4-9CE847B9DE56}"/>
              </a:ext>
            </a:extLst>
          </p:cNvPr>
          <p:cNvGrpSpPr/>
          <p:nvPr/>
        </p:nvGrpSpPr>
        <p:grpSpPr>
          <a:xfrm>
            <a:off x="1149162" y="2165310"/>
            <a:ext cx="2743200" cy="1175763"/>
            <a:chOff x="1331653" y="2517857"/>
            <a:chExt cx="2743200" cy="117576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BBA9A9A-AC2D-4CA8-8357-32B6804EE326}"/>
                </a:ext>
              </a:extLst>
            </p:cNvPr>
            <p:cNvGrpSpPr/>
            <p:nvPr/>
          </p:nvGrpSpPr>
          <p:grpSpPr>
            <a:xfrm>
              <a:off x="1331653" y="2517857"/>
              <a:ext cx="2743200" cy="1175763"/>
              <a:chOff x="1331653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A48BBA-F3EE-4F91-9A79-7FDC2676B2FA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D48EF96-0678-482A-AADC-9C3A1D69BB14}"/>
                  </a:ext>
                </a:extLst>
              </p:cNvPr>
              <p:cNvSpPr/>
              <p:nvPr/>
            </p:nvSpPr>
            <p:spPr>
              <a:xfrm>
                <a:off x="3474086" y="3173504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CA5A8-313E-41EA-8E1B-4C81AA095BB4}"/>
                </a:ext>
              </a:extLst>
            </p:cNvPr>
            <p:cNvSpPr txBox="1"/>
            <p:nvPr/>
          </p:nvSpPr>
          <p:spPr>
            <a:xfrm>
              <a:off x="3597778" y="3231955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EB7461-4EE9-4A55-8788-42BB0B0D4E65}"/>
                </a:ext>
              </a:extLst>
            </p:cNvPr>
            <p:cNvSpPr txBox="1"/>
            <p:nvPr/>
          </p:nvSpPr>
          <p:spPr>
            <a:xfrm>
              <a:off x="1403329" y="2638734"/>
              <a:ext cx="26329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Very easy to connect a computer or peripheral to a linear bus</a:t>
              </a:r>
              <a:endParaRPr lang="en-US" sz="16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3823CE-8474-4EEC-8609-1C296FD4E948}"/>
              </a:ext>
            </a:extLst>
          </p:cNvPr>
          <p:cNvGrpSpPr/>
          <p:nvPr/>
        </p:nvGrpSpPr>
        <p:grpSpPr>
          <a:xfrm>
            <a:off x="4212344" y="3525322"/>
            <a:ext cx="2743200" cy="1175763"/>
            <a:chOff x="4273967" y="3888281"/>
            <a:chExt cx="2743200" cy="117576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C5EC9EA-7554-432F-8F50-6B1B7AACE99F}"/>
                </a:ext>
              </a:extLst>
            </p:cNvPr>
            <p:cNvGrpSpPr/>
            <p:nvPr/>
          </p:nvGrpSpPr>
          <p:grpSpPr>
            <a:xfrm>
              <a:off x="4273967" y="3888281"/>
              <a:ext cx="2743200" cy="1175763"/>
              <a:chOff x="4273967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0590605-067C-4474-97BB-15668207AE97}"/>
                  </a:ext>
                </a:extLst>
              </p:cNvPr>
              <p:cNvSpPr/>
              <p:nvPr/>
            </p:nvSpPr>
            <p:spPr>
              <a:xfrm>
                <a:off x="4273967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E756E68-38FB-457F-94B7-76FA74C2B053}"/>
                  </a:ext>
                </a:extLst>
              </p:cNvPr>
              <p:cNvSpPr/>
              <p:nvPr/>
            </p:nvSpPr>
            <p:spPr>
              <a:xfrm>
                <a:off x="6416400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022ED8-E9A3-416D-8861-29425EC6D0BE}"/>
                </a:ext>
              </a:extLst>
            </p:cNvPr>
            <p:cNvSpPr txBox="1"/>
            <p:nvPr/>
          </p:nvSpPr>
          <p:spPr>
            <a:xfrm>
              <a:off x="6540092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31DDC-276F-4974-9817-D2B71EDAADF7}"/>
                </a:ext>
              </a:extLst>
            </p:cNvPr>
            <p:cNvSpPr txBox="1"/>
            <p:nvPr/>
          </p:nvSpPr>
          <p:spPr>
            <a:xfrm>
              <a:off x="4345643" y="4006282"/>
              <a:ext cx="26329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It does not need a dedicated device and It works well for small networks</a:t>
              </a:r>
              <a:endParaRPr lang="en-US" sz="14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A91525-88B9-4E92-94E5-BD380D5A5930}"/>
              </a:ext>
            </a:extLst>
          </p:cNvPr>
          <p:cNvGrpSpPr/>
          <p:nvPr/>
        </p:nvGrpSpPr>
        <p:grpSpPr>
          <a:xfrm>
            <a:off x="4217090" y="2165310"/>
            <a:ext cx="2743200" cy="1175763"/>
            <a:chOff x="4273967" y="2517857"/>
            <a:chExt cx="2743200" cy="11757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42581A-6E95-433D-A3D3-F1357291E13A}"/>
                </a:ext>
              </a:extLst>
            </p:cNvPr>
            <p:cNvGrpSpPr/>
            <p:nvPr/>
          </p:nvGrpSpPr>
          <p:grpSpPr>
            <a:xfrm>
              <a:off x="4273967" y="2517857"/>
              <a:ext cx="2743200" cy="1175763"/>
              <a:chOff x="4273967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06EEBA-F20D-4C61-B1A8-CD510FCC4BB2}"/>
                  </a:ext>
                </a:extLst>
              </p:cNvPr>
              <p:cNvSpPr/>
              <p:nvPr/>
            </p:nvSpPr>
            <p:spPr>
              <a:xfrm>
                <a:off x="4273967" y="2517857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B23315-617C-45CA-B43B-3A4CF7FB428C}"/>
                  </a:ext>
                </a:extLst>
              </p:cNvPr>
              <p:cNvSpPr/>
              <p:nvPr/>
            </p:nvSpPr>
            <p:spPr>
              <a:xfrm>
                <a:off x="6416400" y="3173504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2941C0-9437-4418-8F3A-87163066EAC9}"/>
                </a:ext>
              </a:extLst>
            </p:cNvPr>
            <p:cNvSpPr txBox="1"/>
            <p:nvPr/>
          </p:nvSpPr>
          <p:spPr>
            <a:xfrm>
              <a:off x="6540092" y="3231955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BF22CD-D838-4AAA-98C4-26B65ABE00C3}"/>
                </a:ext>
              </a:extLst>
            </p:cNvPr>
            <p:cNvSpPr txBox="1"/>
            <p:nvPr/>
          </p:nvSpPr>
          <p:spPr>
            <a:xfrm>
              <a:off x="4345643" y="2638734"/>
              <a:ext cx="26329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Requires less cable length than a star topology resulting in lower costs</a:t>
              </a:r>
              <a:endParaRPr lang="en-US" sz="16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4CABDC2-2758-4652-AA06-D0A0E1108ECD}"/>
              </a:ext>
            </a:extLst>
          </p:cNvPr>
          <p:cNvSpPr txBox="1"/>
          <p:nvPr/>
        </p:nvSpPr>
        <p:spPr>
          <a:xfrm>
            <a:off x="1247700" y="926598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Advantages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93019B-86A0-4E25-A1D5-2D314A8FBFB5}"/>
              </a:ext>
            </a:extLst>
          </p:cNvPr>
          <p:cNvSpPr txBox="1"/>
          <p:nvPr/>
        </p:nvSpPr>
        <p:spPr>
          <a:xfrm>
            <a:off x="1247700" y="1621879"/>
            <a:ext cx="593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Some of the advantages of Bus Topology are: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7D29E0-386D-4897-973E-9CE472137C72}"/>
              </a:ext>
            </a:extLst>
          </p:cNvPr>
          <p:cNvSpPr/>
          <p:nvPr/>
        </p:nvSpPr>
        <p:spPr>
          <a:xfrm>
            <a:off x="7485639" y="2617571"/>
            <a:ext cx="1622858" cy="162285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0E3D24-A842-4A22-B7B8-BAAF4102A782}"/>
              </a:ext>
            </a:extLst>
          </p:cNvPr>
          <p:cNvSpPr/>
          <p:nvPr/>
        </p:nvSpPr>
        <p:spPr>
          <a:xfrm>
            <a:off x="7739265" y="2870005"/>
            <a:ext cx="1115606" cy="11156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F20F015-7138-4857-9101-7985A1DD4591}"/>
              </a:ext>
            </a:extLst>
          </p:cNvPr>
          <p:cNvSpPr>
            <a:spLocks noEditPoints="1"/>
          </p:cNvSpPr>
          <p:nvPr/>
        </p:nvSpPr>
        <p:spPr bwMode="auto">
          <a:xfrm>
            <a:off x="8025356" y="3142058"/>
            <a:ext cx="543424" cy="571500"/>
          </a:xfrm>
          <a:custGeom>
            <a:avLst/>
            <a:gdLst>
              <a:gd name="T0" fmla="*/ 2147483646 w 57"/>
              <a:gd name="T1" fmla="*/ 2147483646 h 67"/>
              <a:gd name="T2" fmla="*/ 2147483646 w 57"/>
              <a:gd name="T3" fmla="*/ 2147483646 h 67"/>
              <a:gd name="T4" fmla="*/ 2147483646 w 57"/>
              <a:gd name="T5" fmla="*/ 2147483646 h 67"/>
              <a:gd name="T6" fmla="*/ 2147483646 w 57"/>
              <a:gd name="T7" fmla="*/ 2147483646 h 67"/>
              <a:gd name="T8" fmla="*/ 2147483646 w 57"/>
              <a:gd name="T9" fmla="*/ 2147483646 h 67"/>
              <a:gd name="T10" fmla="*/ 0 w 57"/>
              <a:gd name="T11" fmla="*/ 2147483646 h 67"/>
              <a:gd name="T12" fmla="*/ 2147483646 w 57"/>
              <a:gd name="T13" fmla="*/ 2147483646 h 67"/>
              <a:gd name="T14" fmla="*/ 2147483646 w 57"/>
              <a:gd name="T15" fmla="*/ 2147483646 h 67"/>
              <a:gd name="T16" fmla="*/ 2147483646 w 57"/>
              <a:gd name="T17" fmla="*/ 2147483646 h 67"/>
              <a:gd name="T18" fmla="*/ 2147483646 w 57"/>
              <a:gd name="T19" fmla="*/ 2147483646 h 67"/>
              <a:gd name="T20" fmla="*/ 2147483646 w 57"/>
              <a:gd name="T21" fmla="*/ 2147483646 h 67"/>
              <a:gd name="T22" fmla="*/ 2147483646 w 57"/>
              <a:gd name="T23" fmla="*/ 2147483646 h 67"/>
              <a:gd name="T24" fmla="*/ 2147483646 w 57"/>
              <a:gd name="T25" fmla="*/ 2147483646 h 67"/>
              <a:gd name="T26" fmla="*/ 2147483646 w 57"/>
              <a:gd name="T27" fmla="*/ 2147483646 h 67"/>
              <a:gd name="T28" fmla="*/ 2147483646 w 57"/>
              <a:gd name="T29" fmla="*/ 2147483646 h 67"/>
              <a:gd name="T30" fmla="*/ 2147483646 w 57"/>
              <a:gd name="T31" fmla="*/ 2147483646 h 67"/>
              <a:gd name="T32" fmla="*/ 2147483646 w 57"/>
              <a:gd name="T33" fmla="*/ 2147483646 h 67"/>
              <a:gd name="T34" fmla="*/ 2147483646 w 57"/>
              <a:gd name="T35" fmla="*/ 2147483646 h 67"/>
              <a:gd name="T36" fmla="*/ 2147483646 w 57"/>
              <a:gd name="T37" fmla="*/ 2147483646 h 67"/>
              <a:gd name="T38" fmla="*/ 2147483646 w 57"/>
              <a:gd name="T39" fmla="*/ 2147483646 h 67"/>
              <a:gd name="T40" fmla="*/ 2147483646 w 57"/>
              <a:gd name="T41" fmla="*/ 2147483646 h 67"/>
              <a:gd name="T42" fmla="*/ 2147483646 w 57"/>
              <a:gd name="T43" fmla="*/ 2147483646 h 67"/>
              <a:gd name="T44" fmla="*/ 2147483646 w 57"/>
              <a:gd name="T45" fmla="*/ 2147483646 h 67"/>
              <a:gd name="T46" fmla="*/ 2147483646 w 57"/>
              <a:gd name="T47" fmla="*/ 2147483646 h 67"/>
              <a:gd name="T48" fmla="*/ 2147483646 w 57"/>
              <a:gd name="T49" fmla="*/ 2147483646 h 67"/>
              <a:gd name="T50" fmla="*/ 2147483646 w 57"/>
              <a:gd name="T51" fmla="*/ 2147483646 h 67"/>
              <a:gd name="T52" fmla="*/ 2147483646 w 57"/>
              <a:gd name="T53" fmla="*/ 2147483646 h 67"/>
              <a:gd name="T54" fmla="*/ 2147483646 w 57"/>
              <a:gd name="T55" fmla="*/ 2147483646 h 67"/>
              <a:gd name="T56" fmla="*/ 2147483646 w 57"/>
              <a:gd name="T57" fmla="*/ 2147483646 h 67"/>
              <a:gd name="T58" fmla="*/ 2147483646 w 57"/>
              <a:gd name="T59" fmla="*/ 2147483646 h 67"/>
              <a:gd name="T60" fmla="*/ 2147483646 w 57"/>
              <a:gd name="T61" fmla="*/ 2147483646 h 67"/>
              <a:gd name="T62" fmla="*/ 2147483646 w 57"/>
              <a:gd name="T63" fmla="*/ 2147483646 h 67"/>
              <a:gd name="T64" fmla="*/ 2147483646 w 57"/>
              <a:gd name="T65" fmla="*/ 2147483646 h 67"/>
              <a:gd name="T66" fmla="*/ 2147483646 w 57"/>
              <a:gd name="T67" fmla="*/ 2147483646 h 67"/>
              <a:gd name="T68" fmla="*/ 2147483646 w 57"/>
              <a:gd name="T69" fmla="*/ 2147483646 h 67"/>
              <a:gd name="T70" fmla="*/ 2147483646 w 57"/>
              <a:gd name="T71" fmla="*/ 2147483646 h 67"/>
              <a:gd name="T72" fmla="*/ 2147483646 w 57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flip="none" rotWithShape="1">
            <a:gsLst>
              <a:gs pos="0">
                <a:srgbClr val="F25245"/>
              </a:gs>
              <a:gs pos="100000">
                <a:srgbClr val="273445"/>
              </a:gs>
            </a:gsLst>
            <a:lin ang="2700000" scaled="1"/>
            <a:tileRect/>
          </a:gra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1BEB24-39E2-4BEB-B556-F01B7129EB1D}"/>
              </a:ext>
            </a:extLst>
          </p:cNvPr>
          <p:cNvGrpSpPr/>
          <p:nvPr/>
        </p:nvGrpSpPr>
        <p:grpSpPr>
          <a:xfrm>
            <a:off x="1108177" y="4829498"/>
            <a:ext cx="2743200" cy="1175763"/>
            <a:chOff x="1331653" y="3888281"/>
            <a:chExt cx="2743200" cy="117576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AA42F9-95F5-43B0-8173-4400CAC2788B}"/>
                </a:ext>
              </a:extLst>
            </p:cNvPr>
            <p:cNvGrpSpPr/>
            <p:nvPr/>
          </p:nvGrpSpPr>
          <p:grpSpPr>
            <a:xfrm>
              <a:off x="1331653" y="3888281"/>
              <a:ext cx="2743200" cy="1175763"/>
              <a:chOff x="1331653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59AEC4D-463A-455F-AD39-7CCDB4745D83}"/>
                  </a:ext>
                </a:extLst>
              </p:cNvPr>
              <p:cNvSpPr/>
              <p:nvPr/>
            </p:nvSpPr>
            <p:spPr>
              <a:xfrm>
                <a:off x="1331653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E4770B2-DA84-4721-A253-2CF755708E3A}"/>
                  </a:ext>
                </a:extLst>
              </p:cNvPr>
              <p:cNvSpPr/>
              <p:nvPr/>
            </p:nvSpPr>
            <p:spPr>
              <a:xfrm>
                <a:off x="3474086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14C9EC-4ECC-43B8-8828-B4DD0E52B662}"/>
                </a:ext>
              </a:extLst>
            </p:cNvPr>
            <p:cNvSpPr txBox="1"/>
            <p:nvPr/>
          </p:nvSpPr>
          <p:spPr>
            <a:xfrm>
              <a:off x="3597778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78F313-9A43-4513-B798-F11281921BC3}"/>
                </a:ext>
              </a:extLst>
            </p:cNvPr>
            <p:cNvSpPr txBox="1"/>
            <p:nvPr/>
          </p:nvSpPr>
          <p:spPr>
            <a:xfrm>
              <a:off x="1403329" y="4006282"/>
              <a:ext cx="26329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It is easy to extend by joining cable with connector or repeater</a:t>
              </a:r>
              <a:endParaRPr lang="en-US" sz="14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E9D2D2-A0B1-4ECF-9256-FD17EDA297B8}"/>
              </a:ext>
            </a:extLst>
          </p:cNvPr>
          <p:cNvGrpSpPr/>
          <p:nvPr/>
        </p:nvGrpSpPr>
        <p:grpSpPr>
          <a:xfrm>
            <a:off x="4209196" y="4819086"/>
            <a:ext cx="2743200" cy="1175763"/>
            <a:chOff x="4273967" y="3888281"/>
            <a:chExt cx="2743200" cy="11757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94E2B-3FB2-462F-98BE-2D84CDED99CF}"/>
                </a:ext>
              </a:extLst>
            </p:cNvPr>
            <p:cNvGrpSpPr/>
            <p:nvPr/>
          </p:nvGrpSpPr>
          <p:grpSpPr>
            <a:xfrm>
              <a:off x="4273967" y="3888281"/>
              <a:ext cx="2743200" cy="1175763"/>
              <a:chOff x="4273967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87A7827-2961-4B0B-B323-87D3F980A712}"/>
                  </a:ext>
                </a:extLst>
              </p:cNvPr>
              <p:cNvSpPr/>
              <p:nvPr/>
            </p:nvSpPr>
            <p:spPr>
              <a:xfrm>
                <a:off x="4273967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022B3F8-8CB5-42C3-805E-E28981AC27FF}"/>
                  </a:ext>
                </a:extLst>
              </p:cNvPr>
              <p:cNvSpPr/>
              <p:nvPr/>
            </p:nvSpPr>
            <p:spPr>
              <a:xfrm>
                <a:off x="6416400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68F82A-FCC4-4FFD-BDB3-DA614BE00D4F}"/>
                </a:ext>
              </a:extLst>
            </p:cNvPr>
            <p:cNvSpPr txBox="1"/>
            <p:nvPr/>
          </p:nvSpPr>
          <p:spPr>
            <a:xfrm>
              <a:off x="6540092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910BEF-4587-4091-A09A-05C17E27E63D}"/>
                </a:ext>
              </a:extLst>
            </p:cNvPr>
            <p:cNvSpPr txBox="1"/>
            <p:nvPr/>
          </p:nvSpPr>
          <p:spPr>
            <a:xfrm>
              <a:off x="4345643" y="4006282"/>
              <a:ext cx="26329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If one node fails, it will not affect the whole network</a:t>
              </a:r>
              <a:endParaRPr lang="en-US" sz="1400" b="1" dirty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5" grpId="0"/>
      <p:bldP spid="56" grpId="0"/>
      <p:bldP spid="63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BC93040-FFDA-4DC0-86C8-A8CC291E8CE9}"/>
              </a:ext>
            </a:extLst>
          </p:cNvPr>
          <p:cNvSpPr txBox="1"/>
          <p:nvPr/>
        </p:nvSpPr>
        <p:spPr>
          <a:xfrm>
            <a:off x="5600700" y="232424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25245"/>
                </a:solidFill>
                <a:latin typeface="Montserrat ExtraBold" panose="00000900000000000000" pitchFamily="2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A66F5-598B-4460-B1D8-1F41A14EEE8F}"/>
              </a:ext>
            </a:extLst>
          </p:cNvPr>
          <p:cNvSpPr txBox="1"/>
          <p:nvPr/>
        </p:nvSpPr>
        <p:spPr>
          <a:xfrm>
            <a:off x="5600700" y="3262971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FFA956"/>
                </a:solidFill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08A1A6-A04D-402F-AE40-6CAF3DCB8C0E}"/>
              </a:ext>
            </a:extLst>
          </p:cNvPr>
          <p:cNvSpPr txBox="1"/>
          <p:nvPr/>
        </p:nvSpPr>
        <p:spPr>
          <a:xfrm>
            <a:off x="5600700" y="414256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695E78"/>
                </a:solidFill>
              </a:rPr>
              <a:t>03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78CAE6-6A66-4B47-BEB3-1CF1F9AC5A6E}"/>
              </a:ext>
            </a:extLst>
          </p:cNvPr>
          <p:cNvCxnSpPr>
            <a:cxnSpLocks/>
          </p:cNvCxnSpPr>
          <p:nvPr/>
        </p:nvCxnSpPr>
        <p:spPr>
          <a:xfrm>
            <a:off x="6102350" y="2947716"/>
            <a:ext cx="0" cy="366029"/>
          </a:xfrm>
          <a:prstGeom prst="line">
            <a:avLst/>
          </a:prstGeom>
          <a:ln w="50800">
            <a:solidFill>
              <a:srgbClr val="F252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6B9647-01CE-4ED3-A1DC-86BEBAFB30FE}"/>
              </a:ext>
            </a:extLst>
          </p:cNvPr>
          <p:cNvCxnSpPr>
            <a:cxnSpLocks/>
          </p:cNvCxnSpPr>
          <p:nvPr/>
        </p:nvCxnSpPr>
        <p:spPr>
          <a:xfrm>
            <a:off x="6102350" y="3842114"/>
            <a:ext cx="0" cy="366029"/>
          </a:xfrm>
          <a:prstGeom prst="line">
            <a:avLst/>
          </a:prstGeom>
          <a:ln w="50800">
            <a:solidFill>
              <a:srgbClr val="FFA9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7A9755-D3C7-45B9-84BE-3AAD3354FBA8}"/>
              </a:ext>
            </a:extLst>
          </p:cNvPr>
          <p:cNvSpPr txBox="1"/>
          <p:nvPr/>
        </p:nvSpPr>
        <p:spPr>
          <a:xfrm>
            <a:off x="5600700" y="501840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9C5D71"/>
                </a:solidFill>
              </a:rPr>
              <a:t>04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353778-592E-4098-8A5C-BCC414E33B0B}"/>
              </a:ext>
            </a:extLst>
          </p:cNvPr>
          <p:cNvCxnSpPr>
            <a:cxnSpLocks/>
          </p:cNvCxnSpPr>
          <p:nvPr/>
        </p:nvCxnSpPr>
        <p:spPr>
          <a:xfrm>
            <a:off x="6102350" y="4743174"/>
            <a:ext cx="0" cy="366029"/>
          </a:xfrm>
          <a:prstGeom prst="line">
            <a:avLst/>
          </a:prstGeom>
          <a:ln w="50800">
            <a:solidFill>
              <a:srgbClr val="695E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A95D77F-4B88-4969-AC4A-5F3665B2E4FE}"/>
              </a:ext>
            </a:extLst>
          </p:cNvPr>
          <p:cNvSpPr txBox="1"/>
          <p:nvPr/>
        </p:nvSpPr>
        <p:spPr>
          <a:xfrm>
            <a:off x="2967717" y="2386841"/>
            <a:ext cx="263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entire network shuts down if there is a break in the main cable or one of the T connectors break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8F9AF3-1033-4788-948F-6E90C8C2BBE5}"/>
              </a:ext>
            </a:extLst>
          </p:cNvPr>
          <p:cNvSpPr txBox="1"/>
          <p:nvPr/>
        </p:nvSpPr>
        <p:spPr>
          <a:xfrm>
            <a:off x="2967717" y="4201697"/>
            <a:ext cx="263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All node get the info and this is slow with many nodes in the network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B52463-B0E1-4C00-A0B3-37DB167747ED}"/>
              </a:ext>
            </a:extLst>
          </p:cNvPr>
          <p:cNvSpPr txBox="1"/>
          <p:nvPr/>
        </p:nvSpPr>
        <p:spPr>
          <a:xfrm>
            <a:off x="6604000" y="3274921"/>
            <a:ext cx="263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Large amount of packet collisions on the network, which results in high amounts of packet loss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BFEB48-9C11-450B-84C8-67F5096509BF}"/>
              </a:ext>
            </a:extLst>
          </p:cNvPr>
          <p:cNvSpPr txBox="1"/>
          <p:nvPr/>
        </p:nvSpPr>
        <p:spPr>
          <a:xfrm>
            <a:off x="6604000" y="5079958"/>
            <a:ext cx="263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There is a security issue and It is difficult to isolate any faults on the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885403-E0AF-4934-8679-1D914BD4F0B0}"/>
              </a:ext>
            </a:extLst>
          </p:cNvPr>
          <p:cNvSpPr txBox="1"/>
          <p:nvPr/>
        </p:nvSpPr>
        <p:spPr>
          <a:xfrm>
            <a:off x="3901403" y="723943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Disadvantages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1ADF0-477E-4475-8139-97880B101CBE}"/>
              </a:ext>
            </a:extLst>
          </p:cNvPr>
          <p:cNvSpPr txBox="1"/>
          <p:nvPr/>
        </p:nvSpPr>
        <p:spPr>
          <a:xfrm>
            <a:off x="2205996" y="1426844"/>
            <a:ext cx="778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Some of the disadvantages of Bus Topology are: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09838AD-BA6D-4DC9-98EE-7FA7B5FC8F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8ED54FB-9036-4A35-A701-CFA1EA1BDB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1162" y="3254169"/>
            <a:ext cx="587945" cy="58794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41295A3-6CB4-4F6D-A48E-5F885035B9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119"/>
          <a:stretch>
            <a:fillRect/>
          </a:stretch>
        </p:blipFill>
        <p:spPr>
          <a:xfrm>
            <a:off x="6702621" y="4117010"/>
            <a:ext cx="568192" cy="568192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3EFDCDC-820F-4139-A00E-B6EDDC556A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r="3287"/>
          <a:stretch>
            <a:fillRect/>
          </a:stretch>
        </p:blipFill>
        <p:spPr>
          <a:xfrm>
            <a:off x="4551329" y="4770087"/>
            <a:ext cx="1201231" cy="1201231"/>
          </a:xfrm>
        </p:spPr>
      </p:pic>
    </p:spTree>
    <p:extLst>
      <p:ext uri="{BB962C8B-B14F-4D97-AF65-F5344CB8AC3E}">
        <p14:creationId xmlns:p14="http://schemas.microsoft.com/office/powerpoint/2010/main" val="2132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1" grpId="0"/>
      <p:bldP spid="56" grpId="0"/>
      <p:bldP spid="57" grpId="0"/>
      <p:bldP spid="58" grpId="0"/>
      <p:bldP spid="59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7706" y="699294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882800-4F87-4414-875E-C15FCBF3BDB1}"/>
              </a:ext>
            </a:extLst>
          </p:cNvPr>
          <p:cNvGrpSpPr/>
          <p:nvPr/>
        </p:nvGrpSpPr>
        <p:grpSpPr>
          <a:xfrm>
            <a:off x="2565086" y="2383240"/>
            <a:ext cx="7061829" cy="1722189"/>
            <a:chOff x="2565086" y="1971338"/>
            <a:chExt cx="7061829" cy="1722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Have a nice day !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D5E3AB-B3A6-4FF1-9553-0F55B5F02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96" y="226173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425</Words>
  <Application>Microsoft Office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 ExtraBold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Hemanta Pokharel</cp:lastModifiedBy>
  <cp:revision>135</cp:revision>
  <dcterms:created xsi:type="dcterms:W3CDTF">2019-09-26T18:34:37Z</dcterms:created>
  <dcterms:modified xsi:type="dcterms:W3CDTF">2020-01-24T05:07:53Z</dcterms:modified>
</cp:coreProperties>
</file>